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9906000" type="A4"/>
  <p:notesSz cx="7104063" cy="10234613"/>
  <p:defaultTextStyle>
    <a:defPPr>
      <a:defRPr lang="en-US"/>
    </a:defPPr>
    <a:lvl1pPr marL="0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7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67FBEA9-369F-4101-AE6B-AE82A3567402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VE" initials="F" lastIdx="15" clrIdx="0">
    <p:extLst/>
  </p:cmAuthor>
  <p:cmAuthor id="2" name="Laura Warin" initials="LW" lastIdx="15" clrIdx="1">
    <p:extLst/>
  </p:cmAuthor>
  <p:cmAuthor id="3" name="Nancy De Briyne" initials="NDB" lastIdx="7" clrIdx="2">
    <p:extLst/>
  </p:cmAuthor>
  <p:cmAuthor id="4" name="Ouweltjes, Wijbrand" initials="OW" lastIdx="18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152"/>
    <a:srgbClr val="F4ECDE"/>
    <a:srgbClr val="C3D69B"/>
    <a:srgbClr val="61C6F1"/>
    <a:srgbClr val="1F7695"/>
    <a:srgbClr val="62C6F1"/>
    <a:srgbClr val="E6E6E6"/>
    <a:srgbClr val="F6AA39"/>
    <a:srgbClr val="EBE5DF"/>
    <a:srgbClr val="FAF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9" autoAdjust="0"/>
    <p:restoredTop sz="93725" autoAdjust="0"/>
  </p:normalViewPr>
  <p:slideViewPr>
    <p:cSldViewPr>
      <p:cViewPr>
        <p:scale>
          <a:sx n="160" d="100"/>
          <a:sy n="160" d="100"/>
        </p:scale>
        <p:origin x="-186" y="71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78981" cy="511731"/>
          </a:xfrm>
          <a:prstGeom prst="rect">
            <a:avLst/>
          </a:prstGeom>
        </p:spPr>
        <p:txBody>
          <a:bodyPr vert="horz" lIns="95226" tIns="47614" rIns="95226" bIns="476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427" y="2"/>
            <a:ext cx="3078981" cy="511731"/>
          </a:xfrm>
          <a:prstGeom prst="rect">
            <a:avLst/>
          </a:prstGeom>
        </p:spPr>
        <p:txBody>
          <a:bodyPr vert="horz" lIns="95226" tIns="47614" rIns="95226" bIns="47614" rtlCol="0"/>
          <a:lstStyle>
            <a:lvl1pPr algn="r">
              <a:defRPr sz="1200"/>
            </a:lvl1pPr>
          </a:lstStyle>
          <a:p>
            <a:fld id="{ADA4ED21-1706-4D4D-88FC-77164330CC2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9938"/>
            <a:ext cx="26558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26" tIns="47614" rIns="95226" bIns="476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5"/>
          </a:xfrm>
          <a:prstGeom prst="rect">
            <a:avLst/>
          </a:prstGeom>
        </p:spPr>
        <p:txBody>
          <a:bodyPr vert="horz" lIns="95226" tIns="47614" rIns="95226" bIns="476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721245"/>
            <a:ext cx="3078981" cy="511731"/>
          </a:xfrm>
          <a:prstGeom prst="rect">
            <a:avLst/>
          </a:prstGeom>
        </p:spPr>
        <p:txBody>
          <a:bodyPr vert="horz" lIns="95226" tIns="47614" rIns="95226" bIns="476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427" y="9721245"/>
            <a:ext cx="3078981" cy="511731"/>
          </a:xfrm>
          <a:prstGeom prst="rect">
            <a:avLst/>
          </a:prstGeom>
        </p:spPr>
        <p:txBody>
          <a:bodyPr vert="horz" lIns="95226" tIns="47614" rIns="95226" bIns="47614" rtlCol="0" anchor="b"/>
          <a:lstStyle>
            <a:lvl1pPr algn="r">
              <a:defRPr sz="1200"/>
            </a:lvl1pPr>
          </a:lstStyle>
          <a:p>
            <a:fld id="{C049E39F-59F3-4C7F-8D13-0A9802B7D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2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1pPr>
    <a:lvl2pPr marL="435005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2pPr>
    <a:lvl3pPr marL="87000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3pPr>
    <a:lvl4pPr marL="130501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4pPr>
    <a:lvl5pPr marL="1740019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5pPr>
    <a:lvl6pPr marL="2175024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6pPr>
    <a:lvl7pPr marL="2610028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7pPr>
    <a:lvl8pPr marL="3045032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8pPr>
    <a:lvl9pPr marL="3480036" algn="l" defTabSz="870009" rtl="0" eaLnBrk="1" latinLnBrk="0" hangingPunct="1">
      <a:defRPr sz="11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E39F-59F3-4C7F-8D13-0A9802B7D8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5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2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9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1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8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5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43351" y="598491"/>
            <a:ext cx="1223962" cy="12772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5" y="598491"/>
            <a:ext cx="3557587" cy="12772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2"/>
          </a:xfrm>
        </p:spPr>
        <p:txBody>
          <a:bodyPr anchor="t"/>
          <a:lstStyle>
            <a:lvl1pPr algn="l">
              <a:defRPr sz="378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7"/>
          </a:xfrm>
        </p:spPr>
        <p:txBody>
          <a:bodyPr anchor="b"/>
          <a:lstStyle>
            <a:lvl1pPr marL="0" indent="0">
              <a:buNone/>
              <a:defRPr sz="1891">
                <a:solidFill>
                  <a:schemeClr val="tx1">
                    <a:tint val="75000"/>
                  </a:schemeClr>
                </a:solidFill>
              </a:defRPr>
            </a:lvl1pPr>
            <a:lvl2pPr marL="432308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2pPr>
            <a:lvl3pPr marL="864615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3pPr>
            <a:lvl4pPr marL="129692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72923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2161538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59384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3026153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45846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464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6539" y="3492326"/>
            <a:ext cx="2390775" cy="9878483"/>
          </a:xfrm>
        </p:spPr>
        <p:txBody>
          <a:bodyPr/>
          <a:lstStyle>
            <a:lvl1pPr>
              <a:defRPr sz="2648"/>
            </a:lvl1pPr>
            <a:lvl2pPr>
              <a:defRPr sz="2270"/>
            </a:lvl2pPr>
            <a:lvl3pPr>
              <a:defRPr sz="189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0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8"/>
            <a:ext cx="303014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8"/>
            <a:ext cx="303014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8"/>
            <a:ext cx="3031331" cy="924100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308" indent="0">
              <a:buNone/>
              <a:defRPr sz="1891" b="1"/>
            </a:lvl2pPr>
            <a:lvl3pPr marL="864615" indent="0">
              <a:buNone/>
              <a:defRPr sz="1702" b="1"/>
            </a:lvl3pPr>
            <a:lvl4pPr marL="1296923" indent="0">
              <a:buNone/>
              <a:defRPr sz="1513" b="1"/>
            </a:lvl4pPr>
            <a:lvl5pPr marL="1729230" indent="0">
              <a:buNone/>
              <a:defRPr sz="1513" b="1"/>
            </a:lvl5pPr>
            <a:lvl6pPr marL="2161538" indent="0">
              <a:buNone/>
              <a:defRPr sz="1513" b="1"/>
            </a:lvl6pPr>
            <a:lvl7pPr marL="2593845" indent="0">
              <a:buNone/>
              <a:defRPr sz="1513" b="1"/>
            </a:lvl7pPr>
            <a:lvl8pPr marL="3026153" indent="0">
              <a:buNone/>
              <a:defRPr sz="1513" b="1"/>
            </a:lvl8pPr>
            <a:lvl9pPr marL="3458460" indent="0">
              <a:buNone/>
              <a:defRPr sz="15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8"/>
            <a:ext cx="3031331" cy="5707416"/>
          </a:xfrm>
        </p:spPr>
        <p:txBody>
          <a:bodyPr/>
          <a:lstStyle>
            <a:lvl1pPr>
              <a:defRPr sz="2270"/>
            </a:lvl1pPr>
            <a:lvl2pPr>
              <a:defRPr sz="1891"/>
            </a:lvl2pPr>
            <a:lvl3pPr>
              <a:defRPr sz="1702"/>
            </a:lvl3pPr>
            <a:lvl4pPr>
              <a:defRPr sz="1513"/>
            </a:lvl4pPr>
            <a:lvl5pPr>
              <a:defRPr sz="1513"/>
            </a:lvl5pPr>
            <a:lvl6pPr>
              <a:defRPr sz="1513"/>
            </a:lvl6pPr>
            <a:lvl7pPr>
              <a:defRPr sz="1513"/>
            </a:lvl7pPr>
            <a:lvl8pPr>
              <a:defRPr sz="1513"/>
            </a:lvl8pPr>
            <a:lvl9pPr>
              <a:defRPr sz="15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1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4" cy="1678517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3" cy="8454496"/>
          </a:xfrm>
        </p:spPr>
        <p:txBody>
          <a:bodyPr/>
          <a:lstStyle>
            <a:lvl1pPr>
              <a:defRPr sz="3026"/>
            </a:lvl1pPr>
            <a:lvl2pPr>
              <a:defRPr sz="2648"/>
            </a:lvl2pPr>
            <a:lvl3pPr>
              <a:defRPr sz="2270"/>
            </a:lvl3pPr>
            <a:lvl4pPr>
              <a:defRPr sz="1891"/>
            </a:lvl4pPr>
            <a:lvl5pPr>
              <a:defRPr sz="1891"/>
            </a:lvl5pPr>
            <a:lvl6pPr>
              <a:defRPr sz="1891"/>
            </a:lvl6pPr>
            <a:lvl7pPr>
              <a:defRPr sz="1891"/>
            </a:lvl7pPr>
            <a:lvl8pPr>
              <a:defRPr sz="1891"/>
            </a:lvl8pPr>
            <a:lvl9pPr>
              <a:defRPr sz="18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4" cy="67759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189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026"/>
            </a:lvl1pPr>
            <a:lvl2pPr marL="432308" indent="0">
              <a:buNone/>
              <a:defRPr sz="2648"/>
            </a:lvl2pPr>
            <a:lvl3pPr marL="864615" indent="0">
              <a:buNone/>
              <a:defRPr sz="2270"/>
            </a:lvl3pPr>
            <a:lvl4pPr marL="1296923" indent="0">
              <a:buNone/>
              <a:defRPr sz="1891"/>
            </a:lvl4pPr>
            <a:lvl5pPr marL="1729230" indent="0">
              <a:buNone/>
              <a:defRPr sz="1891"/>
            </a:lvl5pPr>
            <a:lvl6pPr marL="2161538" indent="0">
              <a:buNone/>
              <a:defRPr sz="1891"/>
            </a:lvl6pPr>
            <a:lvl7pPr marL="2593845" indent="0">
              <a:buNone/>
              <a:defRPr sz="1891"/>
            </a:lvl7pPr>
            <a:lvl8pPr marL="3026153" indent="0">
              <a:buNone/>
              <a:defRPr sz="1891"/>
            </a:lvl8pPr>
            <a:lvl9pPr marL="3458460" indent="0">
              <a:buNone/>
              <a:defRPr sz="189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324"/>
            </a:lvl1pPr>
            <a:lvl2pPr marL="432308" indent="0">
              <a:buNone/>
              <a:defRPr sz="1135"/>
            </a:lvl2pPr>
            <a:lvl3pPr marL="864615" indent="0">
              <a:buNone/>
              <a:defRPr sz="1040"/>
            </a:lvl3pPr>
            <a:lvl4pPr marL="1296923" indent="0">
              <a:buNone/>
              <a:defRPr sz="851"/>
            </a:lvl4pPr>
            <a:lvl5pPr marL="1729230" indent="0">
              <a:buNone/>
              <a:defRPr sz="851"/>
            </a:lvl5pPr>
            <a:lvl6pPr marL="2161538" indent="0">
              <a:buNone/>
              <a:defRPr sz="851"/>
            </a:lvl6pPr>
            <a:lvl7pPr marL="2593845" indent="0">
              <a:buNone/>
              <a:defRPr sz="851"/>
            </a:lvl7pPr>
            <a:lvl8pPr marL="3026153" indent="0">
              <a:buNone/>
              <a:defRPr sz="851"/>
            </a:lvl8pPr>
            <a:lvl9pPr marL="3458460" indent="0">
              <a:buNone/>
              <a:defRPr sz="8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6C66-4E6D-420D-85D2-FCF55048AC6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2" y="9181395"/>
            <a:ext cx="1600200" cy="527402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1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F9DD-165C-4271-83E7-49C9E529F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4615" rtl="0" eaLnBrk="1" latinLnBrk="0" hangingPunct="1">
        <a:spcBef>
          <a:spcPct val="0"/>
        </a:spcBef>
        <a:buNone/>
        <a:defRPr sz="41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231" indent="-324231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3026" kern="1200">
          <a:solidFill>
            <a:schemeClr val="tx1"/>
          </a:solidFill>
          <a:latin typeface="+mn-lt"/>
          <a:ea typeface="+mn-ea"/>
          <a:cs typeface="+mn-cs"/>
        </a:defRPr>
      </a:lvl1pPr>
      <a:lvl2pPr marL="702499" indent="-270192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2648" kern="1200">
          <a:solidFill>
            <a:schemeClr val="tx1"/>
          </a:solidFill>
          <a:latin typeface="+mn-lt"/>
          <a:ea typeface="+mn-ea"/>
          <a:cs typeface="+mn-cs"/>
        </a:defRPr>
      </a:lvl2pPr>
      <a:lvl3pPr marL="108076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70" kern="1200">
          <a:solidFill>
            <a:schemeClr val="tx1"/>
          </a:solidFill>
          <a:latin typeface="+mn-lt"/>
          <a:ea typeface="+mn-ea"/>
          <a:cs typeface="+mn-cs"/>
        </a:defRPr>
      </a:lvl3pPr>
      <a:lvl4pPr marL="151307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91" kern="1200">
          <a:solidFill>
            <a:schemeClr val="tx1"/>
          </a:solidFill>
          <a:latin typeface="+mn-lt"/>
          <a:ea typeface="+mn-ea"/>
          <a:cs typeface="+mn-cs"/>
        </a:defRPr>
      </a:lvl4pPr>
      <a:lvl5pPr marL="194538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»"/>
        <a:defRPr sz="1891" kern="1200">
          <a:solidFill>
            <a:schemeClr val="tx1"/>
          </a:solidFill>
          <a:latin typeface="+mn-lt"/>
          <a:ea typeface="+mn-ea"/>
          <a:cs typeface="+mn-cs"/>
        </a:defRPr>
      </a:lvl5pPr>
      <a:lvl6pPr marL="2377691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6pPr>
      <a:lvl7pPr marL="2809999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7pPr>
      <a:lvl8pPr marL="3242306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8pPr>
      <a:lvl9pPr marL="3674614" indent="-216154" algn="l" defTabSz="8646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1pPr>
      <a:lvl2pPr marL="43230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2pPr>
      <a:lvl3pPr marL="86461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3pPr>
      <a:lvl4pPr marL="129692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4pPr>
      <a:lvl5pPr marL="172923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5pPr>
      <a:lvl6pPr marL="2161538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6pPr>
      <a:lvl7pPr marL="2593845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7pPr>
      <a:lvl8pPr marL="3026153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8pPr>
      <a:lvl9pPr marL="3458460" algn="l" defTabSz="864615" rtl="0" eaLnBrk="1" latinLnBrk="0" hangingPunct="1">
        <a:defRPr sz="1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141711" y="2227134"/>
            <a:ext cx="6614503" cy="7218740"/>
          </a:xfrm>
          <a:prstGeom prst="rect">
            <a:avLst/>
          </a:prstGeom>
          <a:solidFill>
            <a:schemeClr val="bg1"/>
          </a:solidFill>
          <a:ln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179480" y="188967"/>
            <a:ext cx="0" cy="1359010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96752" y="200472"/>
            <a:ext cx="4526324" cy="711387"/>
          </a:xfrm>
          <a:prstGeom prst="rect">
            <a:avLst/>
          </a:prstGeom>
          <a:solidFill>
            <a:srgbClr val="1141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Arrow: Down 3"/>
          <p:cNvSpPr/>
          <p:nvPr/>
        </p:nvSpPr>
        <p:spPr>
          <a:xfrm>
            <a:off x="2807525" y="621815"/>
            <a:ext cx="720080" cy="576064"/>
          </a:xfrm>
          <a:prstGeom prst="downArrow">
            <a:avLst/>
          </a:prstGeom>
          <a:solidFill>
            <a:srgbClr val="114152"/>
          </a:solidFill>
          <a:ln>
            <a:solidFill>
              <a:srgbClr val="11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01" b="89958" l="5300" r="90000">
                        <a14:foregroundMark x1="5300" y1="43989" x2="5300" y2="43989"/>
                        <a14:foregroundMark x1="12400" y1="72277" x2="12400" y2="72277"/>
                        <a14:foregroundMark x1="14400" y1="71711" x2="14400" y2="71711"/>
                        <a14:foregroundMark x1="18100" y1="70580" x2="18100" y2="70580"/>
                        <a14:foregroundMark x1="19900" y1="70580" x2="19900" y2="70580"/>
                        <a14:foregroundMark x1="23400" y1="71570" x2="23400" y2="71570"/>
                        <a14:foregroundMark x1="27200" y1="72984" x2="27200" y2="72984"/>
                        <a14:foregroundMark x1="30600" y1="72419" x2="30600" y2="72419"/>
                        <a14:foregroundMark x1="33500" y1="72419" x2="33500" y2="72419"/>
                        <a14:foregroundMark x1="35500" y1="72702" x2="35500" y2="72702"/>
                        <a14:foregroundMark x1="39100" y1="72843" x2="39100" y2="72843"/>
                        <a14:foregroundMark x1="42500" y1="72984" x2="42500" y2="72984"/>
                        <a14:foregroundMark x1="44300" y1="72419" x2="44300" y2="72419"/>
                        <a14:foregroundMark x1="48700" y1="72702" x2="48700" y2="72702"/>
                        <a14:foregroundMark x1="52600" y1="72136" x2="52600" y2="72136"/>
                        <a14:foregroundMark x1="58900" y1="74682" x2="58900" y2="74682"/>
                        <a14:foregroundMark x1="60900" y1="73833" x2="60900" y2="73833"/>
                        <a14:foregroundMark x1="59000" y1="73550" x2="59000" y2="73550"/>
                        <a14:foregroundMark x1="63700" y1="72136" x2="63700" y2="72136"/>
                        <a14:foregroundMark x1="66300" y1="71853" x2="66300" y2="71853"/>
                        <a14:foregroundMark x1="68600" y1="71853" x2="68600" y2="71853"/>
                        <a14:foregroundMark x1="70800" y1="71711" x2="70800" y2="717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4" y="1306"/>
            <a:ext cx="3227349" cy="22817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43348" y="343841"/>
            <a:ext cx="436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Prijevoz krava u laktaciji</a:t>
            </a:r>
            <a:endParaRPr lang="nl-BE" sz="1800" dirty="0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5747056" y="188967"/>
            <a:ext cx="0" cy="720880"/>
          </a:xfrm>
          <a:prstGeom prst="line">
            <a:avLst/>
          </a:prstGeom>
          <a:ln>
            <a:solidFill>
              <a:srgbClr val="61C6F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826838" y="1136661"/>
            <a:ext cx="2929378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r-HR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Poveznica na sve vodiče i informacije</a:t>
            </a:r>
            <a:r>
              <a:rPr lang="en-GB" sz="1050" i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</a:p>
          <a:p>
            <a:pPr algn="r"/>
            <a:r>
              <a:rPr lang="en-GB" sz="1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www.animaltransportguides.eu</a:t>
            </a:r>
            <a:endParaRPr lang="nl-BE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41710" y="1799317"/>
            <a:ext cx="6614503" cy="341967"/>
          </a:xfrm>
          <a:prstGeom prst="rect">
            <a:avLst/>
          </a:prstGeom>
          <a:solidFill>
            <a:srgbClr val="114152"/>
          </a:solidFill>
          <a:ln w="12700">
            <a:solidFill>
              <a:srgbClr val="61C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6" name="Rectangle 85"/>
          <p:cNvSpPr/>
          <p:nvPr/>
        </p:nvSpPr>
        <p:spPr>
          <a:xfrm>
            <a:off x="1556792" y="1531063"/>
            <a:ext cx="499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83B819"/>
                </a:solidFill>
                <a:latin typeface="Wingdings 2" panose="05020102010507070707" pitchFamily="18" charset="2"/>
                <a:ea typeface="Wingdings 2" panose="05020102010507070707" pitchFamily="18" charset="2"/>
                <a:cs typeface="Wingdings 2" panose="05020102010507070707" pitchFamily="18" charset="2"/>
              </a:rPr>
              <a:t>P</a:t>
            </a:r>
            <a:endParaRPr lang="nl-BE" sz="4800" b="1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9" t="4270" r="6383" b="2291"/>
          <a:stretch/>
        </p:blipFill>
        <p:spPr>
          <a:xfrm>
            <a:off x="5932844" y="170994"/>
            <a:ext cx="747804" cy="798952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896037" y="1822428"/>
            <a:ext cx="5614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Prijevoz krava u laktaciji!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35305" y="4401942"/>
            <a:ext cx="6427312" cy="396417"/>
          </a:xfrm>
          <a:prstGeom prst="rect">
            <a:avLst/>
          </a:prstGeom>
          <a:solidFill>
            <a:srgbClr val="77933C"/>
          </a:solidFill>
          <a:ln w="12700">
            <a:solidFill>
              <a:srgbClr val="F4E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9" name="Rectangle 38"/>
          <p:cNvSpPr/>
          <p:nvPr/>
        </p:nvSpPr>
        <p:spPr>
          <a:xfrm>
            <a:off x="275552" y="2299898"/>
            <a:ext cx="410527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algn="just">
              <a:lnSpc>
                <a:spcPct val="115000"/>
              </a:lnSpc>
            </a:pPr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Krave u laktaciji 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 ranjive pa ih treba prevoziti s </a:t>
            </a:r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posebnom pažnjom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r>
              <a:rPr lang="en-GB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Krave u laktaciji kojima nije osigurana redovna mužnja </a:t>
            </a:r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mogu trpjeti jaku 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bol zbog pritiska mlijeka u vimenu</a:t>
            </a:r>
            <a:r>
              <a:rPr lang="en-GB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 se javlja veći rizik od razvijanja </a:t>
            </a:r>
            <a:r>
              <a:rPr lang="hr-HR" sz="12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mastitisa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ili drugih bolesti</a:t>
            </a:r>
            <a:r>
              <a:rPr lang="en-GB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Ovo se može spriječiti posebnom njegom i pažljivom vožnjom. </a:t>
            </a:r>
            <a:endParaRPr lang="nl-BE" sz="12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9917" y="4421903"/>
            <a:ext cx="5614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Priprema prijevoza za krave u laktaciji!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52" name="TextBox 10"/>
          <p:cNvSpPr txBox="1"/>
          <p:nvPr/>
        </p:nvSpPr>
        <p:spPr>
          <a:xfrm>
            <a:off x="-3499" y="9518198"/>
            <a:ext cx="6236043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5005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7000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501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0019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75024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0028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45032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0036" algn="l" defTabSz="870009" rtl="0" eaLnBrk="1" latinLnBrk="0" hangingPunct="1">
              <a:defRPr sz="17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00" b="1" dirty="0">
                <a:solidFill>
                  <a:schemeClr val="bg1"/>
                </a:solidFill>
              </a:rPr>
              <a:t>Zahvale</a:t>
            </a:r>
            <a:r>
              <a:rPr lang="hr-HR" sz="1000" dirty="0">
                <a:solidFill>
                  <a:schemeClr val="bg1"/>
                </a:solidFill>
              </a:rPr>
              <a:t>: Projekt Europske komisije (SANCO / 2015 / G3 / SI2.701422). Informativni letci razvijeni su u suradnji sa svim članovima konzorcija, članovima fokus grupe i dionicima.</a:t>
            </a:r>
            <a:endParaRPr lang="el-GR" sz="1000" dirty="0">
              <a:solidFill>
                <a:schemeClr val="bg1"/>
              </a:solidFill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53" name="Picture 5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043" y="9457899"/>
            <a:ext cx="659867" cy="4483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672" y="2663594"/>
            <a:ext cx="1969466" cy="13129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050" name="Picture 2" descr="https://media1.britannica.com/eb-media/23/523-004-1AAE938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92037" y="5024318"/>
            <a:ext cx="3137244" cy="2016224"/>
          </a:xfrm>
          <a:prstGeom prst="rect">
            <a:avLst/>
          </a:prstGeom>
          <a:noFill/>
        </p:spPr>
      </p:pic>
      <p:sp>
        <p:nvSpPr>
          <p:cNvPr id="29" name="Oval 41"/>
          <p:cNvSpPr/>
          <p:nvPr/>
        </p:nvSpPr>
        <p:spPr>
          <a:xfrm>
            <a:off x="548680" y="5241032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3" name="TextBox 65"/>
          <p:cNvSpPr txBox="1"/>
          <p:nvPr/>
        </p:nvSpPr>
        <p:spPr>
          <a:xfrm flipH="1">
            <a:off x="585367" y="5271335"/>
            <a:ext cx="28803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1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294133" y="5630459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Zapamti </a:t>
            </a:r>
            <a:r>
              <a:rPr lang="nl-NL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-  </a:t>
            </a:r>
            <a:endParaRPr lang="nl-NL" sz="1200" dirty="0"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hr-HR" sz="12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prvi tjedan nakon poroda prijevoz je zabranjen</a:t>
            </a:r>
            <a:endParaRPr lang="nl-NL" sz="12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620688" y="8697416"/>
            <a:ext cx="57606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krave u laktaciji optimalna temperatura je +</a:t>
            </a:r>
            <a:r>
              <a:rPr lang="nl-BE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r>
              <a:rPr lang="nl-BE" sz="1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˚C </a:t>
            </a:r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r>
              <a:rPr lang="nl-BE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 </a:t>
            </a:r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</a:t>
            </a:r>
            <a:r>
              <a:rPr lang="nl-BE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</a:t>
            </a:r>
            <a:r>
              <a:rPr lang="nl-BE" sz="1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˚C.</a:t>
            </a:r>
          </a:p>
          <a:p>
            <a:pPr algn="ctr"/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Ispod +</a:t>
            </a:r>
            <a:r>
              <a:rPr lang="nl-BE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r>
              <a:rPr lang="nl-BE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˚</a:t>
            </a:r>
            <a:r>
              <a:rPr lang="nl-BE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r>
              <a:rPr lang="hr-HR" sz="1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kravama treba dodatno grijanje</a:t>
            </a:r>
            <a:r>
              <a:rPr lang="en-GB" sz="1200" dirty="0" smtClean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– </a:t>
            </a:r>
            <a:r>
              <a:rPr lang="hr-HR" sz="1200" dirty="0" smtClean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osobito kod propuha i visoke vlažnosti zraka</a:t>
            </a:r>
            <a:r>
              <a:rPr lang="nl-BE" sz="1200" dirty="0" smtClean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Nemoj prevoziti krave na temperaturama višim od +</a:t>
            </a:r>
            <a:r>
              <a:rPr lang="nl-BE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30</a:t>
            </a:r>
            <a:r>
              <a:rPr lang="nl-BE" sz="1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˚C</a:t>
            </a:r>
            <a:r>
              <a:rPr lang="nl-BE" sz="12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nl-NL" sz="12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41" name="Oval 41"/>
          <p:cNvSpPr/>
          <p:nvPr/>
        </p:nvSpPr>
        <p:spPr>
          <a:xfrm>
            <a:off x="835346" y="6840335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TextBox 65"/>
          <p:cNvSpPr txBox="1"/>
          <p:nvPr/>
        </p:nvSpPr>
        <p:spPr>
          <a:xfrm flipH="1">
            <a:off x="873399" y="6855511"/>
            <a:ext cx="28803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2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260648" y="7185248"/>
            <a:ext cx="1751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Ako se uz krave u laktaciji ne nalazi njihova telad</a:t>
            </a:r>
            <a:r>
              <a:rPr lang="nl-NL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, </a:t>
            </a:r>
            <a:r>
              <a:rPr lang="hr-HR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moraju biti pomuzene </a:t>
            </a:r>
            <a:r>
              <a:rPr lang="hr-HR" sz="12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najmanje svakih 12 sati</a:t>
            </a:r>
            <a:endParaRPr lang="nl-NL" sz="12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2141828" y="7691396"/>
            <a:ext cx="2387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Ako se krave u laktaciji prevoze na dugim putovanjima</a:t>
            </a:r>
            <a:r>
              <a:rPr lang="nl-NL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, </a:t>
            </a:r>
            <a:r>
              <a:rPr lang="hr-HR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osiguraj da odmorište ima </a:t>
            </a:r>
            <a:r>
              <a:rPr lang="hr-HR" sz="12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stroj za mužnju </a:t>
            </a:r>
            <a:endParaRPr lang="nl-NL" sz="12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54" name="Oval 41"/>
          <p:cNvSpPr/>
          <p:nvPr/>
        </p:nvSpPr>
        <p:spPr>
          <a:xfrm>
            <a:off x="2974173" y="7315958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5" name="TextBox 65"/>
          <p:cNvSpPr txBox="1"/>
          <p:nvPr/>
        </p:nvSpPr>
        <p:spPr>
          <a:xfrm flipH="1">
            <a:off x="3010860" y="735177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chemeClr val="bg1"/>
                </a:solidFill>
              </a:rPr>
              <a:t>3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4714588" y="7538280"/>
            <a:ext cx="1728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Uvijek </a:t>
            </a:r>
            <a:r>
              <a:rPr lang="hr-HR" sz="12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mirno istovari </a:t>
            </a:r>
            <a:r>
              <a:rPr lang="hr-HR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krave u prostor za mužnju na odmorištu</a:t>
            </a:r>
            <a:endParaRPr lang="nl-NL" sz="12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5064602" y="5603513"/>
            <a:ext cx="1664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u="sng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Još bolje</a:t>
            </a:r>
            <a:r>
              <a:rPr lang="nl-NL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! </a:t>
            </a:r>
            <a:r>
              <a:rPr lang="hr-HR" sz="12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Osiguraj vodu i hranu </a:t>
            </a:r>
            <a:r>
              <a:rPr lang="hr-HR" sz="12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tijekom mužnje te osiguraj da krave mogu jesti/piti prije utovara i nastavka putovanja</a:t>
            </a:r>
            <a:endParaRPr lang="nl-NL" sz="12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60" name="Oval 41"/>
          <p:cNvSpPr/>
          <p:nvPr/>
        </p:nvSpPr>
        <p:spPr>
          <a:xfrm>
            <a:off x="5733256" y="5169024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1" name="TextBox 65"/>
          <p:cNvSpPr txBox="1"/>
          <p:nvPr/>
        </p:nvSpPr>
        <p:spPr>
          <a:xfrm flipH="1">
            <a:off x="5788828" y="5204843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chemeClr val="bg1"/>
                </a:solidFill>
              </a:rPr>
              <a:t>5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62" name="Oval 41"/>
          <p:cNvSpPr/>
          <p:nvPr/>
        </p:nvSpPr>
        <p:spPr>
          <a:xfrm>
            <a:off x="5288571" y="7188924"/>
            <a:ext cx="361406" cy="34863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3" name="TextBox 65"/>
          <p:cNvSpPr txBox="1"/>
          <p:nvPr/>
        </p:nvSpPr>
        <p:spPr>
          <a:xfrm flipH="1">
            <a:off x="5325258" y="7211712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chemeClr val="bg1"/>
                </a:solidFill>
              </a:rPr>
              <a:t>4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366569" y="3732578"/>
            <a:ext cx="36724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Ako se krava više ne može ustati </a:t>
            </a:r>
            <a:r>
              <a:rPr lang="nl-BE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</a:t>
            </a:r>
            <a:r>
              <a:rPr lang="nl-BE" sz="1200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downer </a:t>
            </a:r>
            <a:r>
              <a:rPr lang="nl-BE" sz="1200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cow)</a:t>
            </a:r>
            <a:r>
              <a:rPr lang="nl-BE" sz="12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lang="hr-HR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odmah zovi veterinara</a:t>
            </a:r>
            <a:r>
              <a:rPr lang="nl-BE" sz="1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!</a:t>
            </a:r>
            <a:endParaRPr lang="nl-NL" sz="1200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5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251</Words>
  <Application>Microsoft Office PowerPoint</Application>
  <PresentationFormat>A4 (210x297 mm)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PowerPointova prezentacija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Puck den Otter</dc:creator>
  <cp:lastModifiedBy>Branka Šošić</cp:lastModifiedBy>
  <cp:revision>453</cp:revision>
  <cp:lastPrinted>2017-05-23T06:28:08Z</cp:lastPrinted>
  <dcterms:created xsi:type="dcterms:W3CDTF">2016-09-12T08:48:31Z</dcterms:created>
  <dcterms:modified xsi:type="dcterms:W3CDTF">2018-07-31T17:17:22Z</dcterms:modified>
</cp:coreProperties>
</file>